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2" r:id="rId14"/>
    <p:sldId id="283" r:id="rId15"/>
    <p:sldId id="281" r:id="rId16"/>
    <p:sldId id="284" r:id="rId17"/>
    <p:sldId id="285" r:id="rId18"/>
    <p:sldId id="286" r:id="rId19"/>
    <p:sldId id="287" r:id="rId20"/>
    <p:sldId id="288" r:id="rId21"/>
    <p:sldId id="303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27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96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884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0E1E2B4-E471-4712-A173-A22AA12C75DB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74150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731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43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79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26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1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229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81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274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B6261-C432-4DEE-8264-174A47EE1B0F}" type="datetimeFigureOut">
              <a:rPr lang="ru-RU" smtClean="0"/>
              <a:t>05.10.2023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33E48-8D45-4CC6-BD95-8F7E3A9D0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26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5480" y="-171400"/>
            <a:ext cx="9144000" cy="108012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50"/>
                </a:solidFill>
              </a:rPr>
              <a:t/>
            </a:r>
            <a:br>
              <a:rPr lang="ru-RU" dirty="0" smtClean="0">
                <a:solidFill>
                  <a:srgbClr val="00B050"/>
                </a:solidFill>
              </a:rPr>
            </a:br>
            <a:r>
              <a:rPr lang="ru-RU" dirty="0">
                <a:solidFill>
                  <a:srgbClr val="00B050"/>
                </a:solidFill>
              </a:rPr>
              <a:t/>
            </a:r>
            <a:br>
              <a:rPr lang="ru-RU" dirty="0">
                <a:solidFill>
                  <a:srgbClr val="00B050"/>
                </a:solidFill>
              </a:rPr>
            </a:br>
            <a:r>
              <a:rPr lang="ru-RU" dirty="0" smtClean="0">
                <a:solidFill>
                  <a:srgbClr val="00B050"/>
                </a:solidFill>
              </a:rPr>
              <a:t/>
            </a:r>
            <a:br>
              <a:rPr lang="ru-RU" dirty="0" smtClean="0">
                <a:solidFill>
                  <a:srgbClr val="00B050"/>
                </a:solidFill>
              </a:rPr>
            </a:br>
            <a:r>
              <a:rPr lang="ru-RU" dirty="0" smtClean="0">
                <a:solidFill>
                  <a:srgbClr val="00B0F0"/>
                </a:solidFill>
              </a:rPr>
              <a:t>Методы </a:t>
            </a:r>
            <a:r>
              <a:rPr lang="ru-RU" dirty="0">
                <a:solidFill>
                  <a:srgbClr val="00B0F0"/>
                </a:solidFill>
              </a:rPr>
              <a:t>молекулярной биологии</a:t>
            </a:r>
            <a:r>
              <a:rPr lang="ru-RU" b="1" dirty="0">
                <a:solidFill>
                  <a:srgbClr val="00B0F0"/>
                </a:solidFill>
              </a:rPr>
              <a:t/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dirty="0" smtClean="0">
                <a:solidFill>
                  <a:srgbClr val="00B050"/>
                </a:solidFill>
              </a:rPr>
              <a:t>: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602533" y="3896924"/>
            <a:ext cx="8909892" cy="4836986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00B0F0"/>
                </a:solidFill>
              </a:rPr>
              <a:t>Методы молекулярной биологии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1.Хроматография</a:t>
            </a:r>
            <a:r>
              <a:rPr lang="ru-RU" dirty="0"/>
              <a:t>-метод, основанный на разной скорости движения в специальном растворе веществ через адсорбент. ! Скорость зависит от молекулярной массы (чем меньше масса, тем больше скорость!!!)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28" name="Picture 4" descr="https://present5.com/presentation/3/275851341_362643631.pdf-img/275851341_362643631.pdf-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0873"/>
            <a:ext cx="7101970" cy="350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7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24000" y="571480"/>
            <a:ext cx="8686800" cy="5585480"/>
          </a:xfrm>
        </p:spPr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3</a:t>
            </a:r>
            <a:r>
              <a:rPr lang="ru-RU" dirty="0" smtClean="0">
                <a:solidFill>
                  <a:srgbClr val="FF0000"/>
                </a:solidFill>
              </a:rPr>
              <a:t>. </a:t>
            </a:r>
            <a:r>
              <a:rPr lang="ru-RU" dirty="0">
                <a:solidFill>
                  <a:srgbClr val="FF0000"/>
                </a:solidFill>
              </a:rPr>
              <a:t>С</a:t>
            </a:r>
            <a:r>
              <a:rPr lang="ru-RU" dirty="0" smtClean="0">
                <a:solidFill>
                  <a:srgbClr val="FF0000"/>
                </a:solidFill>
              </a:rPr>
              <a:t>оматическая гибридизация</a:t>
            </a:r>
            <a:r>
              <a:rPr lang="ru-RU" dirty="0" smtClean="0"/>
              <a:t>-слияние целых клеток с образованием гибридных геномов.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4.Реконструкция яйцеклеток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FF0000"/>
                </a:solidFill>
              </a:rPr>
              <a:t>и клонирование животных. </a:t>
            </a:r>
            <a:r>
              <a:rPr lang="ru-RU" dirty="0" smtClean="0">
                <a:solidFill>
                  <a:srgbClr val="00B050"/>
                </a:solidFill>
              </a:rPr>
              <a:t>Клонирование-обман яйцеклетки))</a:t>
            </a: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579296" cy="46828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Методы биотехнологии</a:t>
            </a:r>
            <a:endParaRPr lang="ru-RU" dirty="0">
              <a:solidFill>
                <a:srgbClr val="00B0F0"/>
              </a:solidFill>
            </a:endParaRPr>
          </a:p>
        </p:txBody>
      </p:sp>
      <p:pic>
        <p:nvPicPr>
          <p:cNvPr id="5" name="Picture 2" descr="https://avatars.dzeninfra.ru/get-zen_doc/5233024/pub_61c332d2096e2556a39d38ea_61c335d4a3998c610e21ebce/scale_12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" b="19607"/>
          <a:stretch/>
        </p:blipFill>
        <p:spPr bwMode="auto">
          <a:xfrm>
            <a:off x="1667420" y="2465514"/>
            <a:ext cx="9000581" cy="4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63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8686800" cy="5402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Методы биотехнологии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57358" y="3306416"/>
            <a:ext cx="8579296" cy="3434952"/>
          </a:xfrm>
        </p:spPr>
        <p:txBody>
          <a:bodyPr>
            <a:normAutofit lnSpcReduction="10000"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>
                <a:solidFill>
                  <a:srgbClr val="FF0000"/>
                </a:solidFill>
              </a:rPr>
              <a:t>5. Экстракорпоральное оплодотворение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0242" name="Picture 2" descr="https://cf2.ppt-online.org/files2/slide/w/Wk9ZbfVaYoxlJtiO7eD2s1Pny0EmhuXMBrNdKHCSRv/slide-5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9" t="859" r="2241"/>
          <a:stretch/>
        </p:blipFill>
        <p:spPr bwMode="auto">
          <a:xfrm>
            <a:off x="1343472" y="620688"/>
            <a:ext cx="9324528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46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579296" cy="540296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Методы </a:t>
            </a:r>
            <a:r>
              <a:rPr lang="ru-RU" dirty="0" smtClean="0">
                <a:solidFill>
                  <a:srgbClr val="00B0F0"/>
                </a:solidFill>
              </a:rPr>
              <a:t>генной инженерии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825625" y="4464968"/>
            <a:ext cx="8229600" cy="4937760"/>
          </a:xfrm>
        </p:spPr>
        <p:txBody>
          <a:bodyPr/>
          <a:lstStyle/>
          <a:p>
            <a:endParaRPr lang="ru-RU" dirty="0" smtClean="0">
              <a:solidFill>
                <a:srgbClr val="FF0000"/>
              </a:solidFill>
            </a:endParaRP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 smtClean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ru-RU" dirty="0" smtClean="0">
                <a:solidFill>
                  <a:srgbClr val="FF0000"/>
                </a:solidFill>
              </a:rPr>
              <a:t>. Конструирование новых геномов</a:t>
            </a:r>
          </a:p>
          <a:p>
            <a:r>
              <a:rPr lang="ru-RU" dirty="0">
                <a:solidFill>
                  <a:srgbClr val="FF0000"/>
                </a:solidFill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.Получение </a:t>
            </a:r>
            <a:r>
              <a:rPr lang="ru-RU" dirty="0" err="1" smtClean="0">
                <a:solidFill>
                  <a:srgbClr val="FF0000"/>
                </a:solidFill>
              </a:rPr>
              <a:t>трансгенных</a:t>
            </a:r>
            <a:r>
              <a:rPr lang="ru-RU" dirty="0" smtClean="0">
                <a:solidFill>
                  <a:srgbClr val="FF0000"/>
                </a:solidFill>
              </a:rPr>
              <a:t> микроорганизмов (ГМО)</a:t>
            </a:r>
          </a:p>
          <a:p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1266" name="Picture 2" descr="https://sun9-34.userapi.com/impf/c856024/v856024370/ce4fd/fRJDOiP23Zw.jpg?size=902x418&amp;quality=96&amp;sign=9ad4012c879040bcacd17380dc70eb8d&amp;c_uniq_tag=PkmgUIYMHbwCZOv5YU497HNGCApa5VXCkrNxByzTGCE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92696"/>
            <a:ext cx="9036496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2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Методы генетики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493912" y="4509120"/>
            <a:ext cx="8856984" cy="2755972"/>
          </a:xfrm>
        </p:spPr>
        <p:txBody>
          <a:bodyPr/>
          <a:lstStyle/>
          <a:p>
            <a:endParaRPr lang="ru-RU" dirty="0" smtClean="0">
              <a:solidFill>
                <a:srgbClr val="FF0000"/>
              </a:solidFill>
            </a:endParaRPr>
          </a:p>
          <a:p>
            <a:endParaRPr lang="ru-RU" dirty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1.Гибридологический метод</a:t>
            </a:r>
            <a:r>
              <a:rPr lang="ru-RU" dirty="0" smtClean="0"/>
              <a:t>-скрещивание организмов с определенными признаками и анализ проявления этих признаков у потомства.</a:t>
            </a:r>
          </a:p>
          <a:p>
            <a:endParaRPr lang="ru-RU" dirty="0"/>
          </a:p>
        </p:txBody>
      </p:sp>
      <p:pic>
        <p:nvPicPr>
          <p:cNvPr id="12290" name="Picture 2" descr="https://uslide.ru/images/18/24404/960/img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548681"/>
            <a:ext cx="8712968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88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856984" cy="39628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Методы генетики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368425" y="4892304"/>
            <a:ext cx="8964488" cy="583264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r>
              <a:rPr lang="ru-RU" dirty="0">
                <a:solidFill>
                  <a:srgbClr val="FF0000"/>
                </a:solidFill>
              </a:rPr>
              <a:t>2</a:t>
            </a:r>
            <a:r>
              <a:rPr lang="ru-RU" dirty="0" smtClean="0">
                <a:solidFill>
                  <a:srgbClr val="FF0000"/>
                </a:solidFill>
              </a:rPr>
              <a:t>.Генеалогический метод</a:t>
            </a:r>
            <a:r>
              <a:rPr lang="ru-RU" dirty="0" smtClean="0"/>
              <a:t>-составление родословных с анализом наследования определенных признаков.</a:t>
            </a:r>
          </a:p>
          <a:p>
            <a:endParaRPr lang="ru-RU" dirty="0"/>
          </a:p>
        </p:txBody>
      </p:sp>
      <p:pic>
        <p:nvPicPr>
          <p:cNvPr id="13314" name="Picture 2" descr="https://s0.showslide.ru/s_slide/6c2b21d827305a934a96a799231aa4e6/c31aff78-89bd-4f70-b9a1-dbf2afa7cd64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" b="5011"/>
          <a:stretch/>
        </p:blipFill>
        <p:spPr bwMode="auto">
          <a:xfrm>
            <a:off x="1532384" y="623454"/>
            <a:ext cx="9144000" cy="525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44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8686800" cy="46828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B0F0"/>
                </a:solidFill>
              </a:rPr>
              <a:t>Методы генетики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497538" y="3599385"/>
            <a:ext cx="8686800" cy="3179661"/>
          </a:xfrm>
        </p:spPr>
        <p:txBody>
          <a:bodyPr>
            <a:normAutofit lnSpcReduction="10000"/>
          </a:bodyPr>
          <a:lstStyle/>
          <a:p>
            <a:endParaRPr lang="ru-RU" dirty="0" smtClean="0">
              <a:solidFill>
                <a:srgbClr val="FF0000"/>
              </a:solidFill>
            </a:endParaRP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 smtClean="0">
              <a:solidFill>
                <a:srgbClr val="FF0000"/>
              </a:solidFill>
            </a:endParaRP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 smtClean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3</a:t>
            </a:r>
            <a:r>
              <a:rPr lang="ru-RU" dirty="0" smtClean="0">
                <a:solidFill>
                  <a:srgbClr val="FF0000"/>
                </a:solidFill>
              </a:rPr>
              <a:t>.Близнецовый метод</a:t>
            </a:r>
            <a:r>
              <a:rPr lang="ru-RU" dirty="0" smtClean="0"/>
              <a:t>-анализ вклада генотипа и окружающей среды в формирование фенотипа.</a:t>
            </a:r>
          </a:p>
          <a:p>
            <a:pPr marL="0" indent="0">
              <a:buNone/>
            </a:pPr>
            <a:endParaRPr lang="ru-RU" dirty="0" smtClean="0"/>
          </a:p>
        </p:txBody>
      </p:sp>
      <p:pic>
        <p:nvPicPr>
          <p:cNvPr id="14338" name="Picture 2" descr="http://cdn01.ru/files/users/images/35/c6/35c6a1ed26c10b89d8caf4cb68518c9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4649"/>
          <a:stretch/>
        </p:blipFill>
        <p:spPr bwMode="auto">
          <a:xfrm>
            <a:off x="1524000" y="548681"/>
            <a:ext cx="8748464" cy="51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4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8686800" cy="1404392"/>
          </a:xfrm>
        </p:spPr>
        <p:txBody>
          <a:bodyPr>
            <a:noAutofit/>
          </a:bodyPr>
          <a:lstStyle/>
          <a:p>
            <a:r>
              <a:rPr lang="ru-RU" sz="2600" dirty="0"/>
              <a:t/>
            </a:r>
            <a:br>
              <a:rPr lang="ru-RU" sz="2600" dirty="0"/>
            </a:br>
            <a:r>
              <a:rPr lang="ru-RU" sz="2600" dirty="0"/>
              <a:t/>
            </a:r>
            <a:br>
              <a:rPr lang="ru-RU" sz="2600" dirty="0"/>
            </a:br>
            <a:r>
              <a:rPr lang="ru-RU" sz="2600" dirty="0">
                <a:solidFill>
                  <a:srgbClr val="FF0000"/>
                </a:solidFill>
              </a:rPr>
              <a:t>4. Популяционно-генетический метод</a:t>
            </a:r>
            <a:r>
              <a:rPr lang="ru-RU" sz="2600" dirty="0"/>
              <a:t>-анализ распределения значений признаков и частот аллелей в популяции (например, какая группа крови встречается в популяции)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631505" y="5373038"/>
            <a:ext cx="8856983" cy="2391036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>
                <a:solidFill>
                  <a:srgbClr val="FF0000"/>
                </a:solidFill>
              </a:rPr>
              <a:t>5. Цитогенетический метод</a:t>
            </a:r>
            <a:r>
              <a:rPr lang="ru-RU" dirty="0" smtClean="0"/>
              <a:t>-изучение хромосом под микроскопом.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5362" name="Picture 2" descr="https://theslide.ru/img/thumbs/9f1c998cba349663889ac5675b63d6fd-800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/>
          <a:stretch/>
        </p:blipFill>
        <p:spPr bwMode="auto">
          <a:xfrm>
            <a:off x="1524000" y="1551709"/>
            <a:ext cx="9036496" cy="425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57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8686800" cy="54029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Методы генетики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475929" y="4365105"/>
            <a:ext cx="8579296" cy="2759313"/>
          </a:xfrm>
        </p:spPr>
        <p:txBody>
          <a:bodyPr>
            <a:normAutofit lnSpcReduction="10000"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6. Биохимический метод</a:t>
            </a:r>
            <a:r>
              <a:rPr lang="ru-RU" dirty="0"/>
              <a:t>-изучение состава внутренних сред организма с целью определения места и характера мутаций.</a:t>
            </a:r>
          </a:p>
          <a:p>
            <a:endParaRPr lang="ru-RU" dirty="0"/>
          </a:p>
        </p:txBody>
      </p:sp>
      <p:pic>
        <p:nvPicPr>
          <p:cNvPr id="16386" name="Picture 2" descr="https://prezentacii.org/upload/cloud/18/08/71106/images/screen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9" b="11149"/>
          <a:stretch/>
        </p:blipFill>
        <p:spPr bwMode="auto">
          <a:xfrm>
            <a:off x="1524000" y="764705"/>
            <a:ext cx="9144000" cy="48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911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1504" y="152400"/>
            <a:ext cx="8579296" cy="9906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/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7.Молекулярно-генетический метод</a:t>
            </a:r>
            <a:r>
              <a:rPr lang="ru-RU" dirty="0" smtClean="0">
                <a:solidFill>
                  <a:schemeClr val="tx1"/>
                </a:solidFill>
              </a:rPr>
              <a:t>-позволяет выявлять изменения (мутации) в генах.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7410" name="Picture 2" descr="https://cf.ppt-online.org/files/slide/y/YK5ZLHWpvVBXdt2b9Q13zIgGPxnk4fy7a0rwRO/slide-3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19152" r="-222" b="653"/>
          <a:stretch/>
        </p:blipFill>
        <p:spPr bwMode="auto">
          <a:xfrm>
            <a:off x="1631504" y="1856509"/>
            <a:ext cx="8856984" cy="488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724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38282" y="152400"/>
            <a:ext cx="8472518" cy="41908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Методы селекции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738282" y="500042"/>
            <a:ext cx="8715436" cy="635795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1.Искусственный отбор</a:t>
            </a:r>
            <a:r>
              <a:rPr lang="ru-RU" dirty="0"/>
              <a:t>-отбор особей с нужными человеку признаками.</a:t>
            </a:r>
          </a:p>
          <a:p>
            <a:r>
              <a:rPr lang="ru-RU" dirty="0">
                <a:solidFill>
                  <a:srgbClr val="FF0000"/>
                </a:solidFill>
              </a:rPr>
              <a:t>2.Гибридизация</a:t>
            </a:r>
            <a:r>
              <a:rPr lang="ru-RU" dirty="0"/>
              <a:t>-скрещивание разных организмов с целью получения признаков, необходимых человеку.</a:t>
            </a:r>
          </a:p>
          <a:p>
            <a:r>
              <a:rPr lang="ru-RU" u="sng" dirty="0"/>
              <a:t>Аутбридинг</a:t>
            </a:r>
            <a:r>
              <a:rPr lang="ru-RU" dirty="0"/>
              <a:t> (неродственное скрещивание)-скрещивание особей 1 вида, не имеющих общих предков в 4-8 поколениях.</a:t>
            </a:r>
          </a:p>
          <a:p>
            <a:r>
              <a:rPr lang="ru-RU" u="sng" dirty="0"/>
              <a:t>Инбридинг</a:t>
            </a:r>
            <a:r>
              <a:rPr lang="ru-RU" dirty="0"/>
              <a:t> (близкородственное скрещивание)-повышает </a:t>
            </a:r>
            <a:r>
              <a:rPr lang="ru-RU" dirty="0" err="1"/>
              <a:t>гомозиготность</a:t>
            </a:r>
            <a:r>
              <a:rPr lang="ru-RU" dirty="0"/>
              <a:t>. Закрепляет нужные свойства. Проявляются рецессивные мутации, снижается жизнеспособность.</a:t>
            </a:r>
          </a:p>
          <a:p>
            <a:r>
              <a:rPr lang="ru-RU" u="sng" dirty="0"/>
              <a:t>Отдаленная гибридизация</a:t>
            </a:r>
            <a:r>
              <a:rPr lang="ru-RU" dirty="0"/>
              <a:t>-скрещивание организмов, относящихся к разным видам или родам </a:t>
            </a:r>
            <a:r>
              <a:rPr lang="ru-RU" sz="3000" dirty="0"/>
              <a:t>(</a:t>
            </a:r>
            <a:r>
              <a:rPr lang="ru-RU" sz="3000" dirty="0" err="1"/>
              <a:t>осел+лошадь=мул</a:t>
            </a:r>
            <a:r>
              <a:rPr lang="ru-RU" sz="3000" dirty="0"/>
              <a:t>)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257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8686800" cy="54029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50"/>
                </a:solidFill>
              </a:rPr>
              <a:t>Копилка знаний. Запишите: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475930" y="3923862"/>
            <a:ext cx="8303423" cy="38660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00B0F0"/>
                </a:solidFill>
              </a:rPr>
              <a:t>Методы молекулярной биологии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r>
              <a:rPr lang="ru-RU" dirty="0">
                <a:solidFill>
                  <a:srgbClr val="FF0000"/>
                </a:solidFill>
              </a:rPr>
              <a:t>2. Полимеразная цепная реакция (ПЦР)-</a:t>
            </a:r>
            <a:r>
              <a:rPr lang="ru-RU" dirty="0"/>
              <a:t>метод, позволяющий выделить и синтезировать конкретную последовательность ДНК в достаточном для исследования объеме.</a:t>
            </a:r>
          </a:p>
          <a:p>
            <a:endParaRPr lang="ru-RU" dirty="0"/>
          </a:p>
        </p:txBody>
      </p:sp>
      <p:pic>
        <p:nvPicPr>
          <p:cNvPr id="3074" name="Picture 2" descr="https://cf2.ppt-online.org/files2/slide/w/WfIZzVrdl4BiK9bpG167AgQa5RHwkcMTXYhN08xme3/slide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" t="10737" r="4696" b="16872"/>
          <a:stretch/>
        </p:blipFill>
        <p:spPr bwMode="auto">
          <a:xfrm>
            <a:off x="1607128" y="0"/>
            <a:ext cx="8756073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0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276336"/>
          </a:xfrm>
        </p:spPr>
        <p:txBody>
          <a:bodyPr>
            <a:normAutofit fontScale="90000"/>
          </a:bodyPr>
          <a:lstStyle/>
          <a:p>
            <a:r>
              <a:rPr lang="ru-RU" smtClean="0">
                <a:solidFill>
                  <a:srgbClr val="FF0000"/>
                </a:solidFill>
              </a:rPr>
              <a:t/>
            </a:r>
            <a:br>
              <a:rPr lang="ru-RU" smtClean="0">
                <a:solidFill>
                  <a:srgbClr val="FF0000"/>
                </a:solidFill>
              </a:rPr>
            </a:br>
            <a:r>
              <a:rPr lang="ru-RU" smtClean="0">
                <a:solidFill>
                  <a:srgbClr val="FF0000"/>
                </a:solidFill>
              </a:rPr>
              <a:t>3</a:t>
            </a:r>
            <a:r>
              <a:rPr lang="ru-RU" dirty="0" smtClean="0">
                <a:solidFill>
                  <a:srgbClr val="FF0000"/>
                </a:solidFill>
              </a:rPr>
              <a:t>. Искусственный мутагенез-</a:t>
            </a:r>
            <a:r>
              <a:rPr lang="ru-RU" dirty="0" smtClean="0">
                <a:solidFill>
                  <a:schemeClr val="tx1"/>
                </a:solidFill>
              </a:rPr>
              <a:t>воздействие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на организмы мутагенных факторов (химических веществ или излучения)</a:t>
            </a:r>
            <a:endParaRPr lang="ru-RU" dirty="0"/>
          </a:p>
        </p:txBody>
      </p:sp>
      <p:pic>
        <p:nvPicPr>
          <p:cNvPr id="4" name="Содержимое 3" descr="5d9b00af5fdb1c3d2ed947d4a4f3b360-800x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8810" r="11012"/>
          <a:stretch>
            <a:fillRect/>
          </a:stretch>
        </p:blipFill>
        <p:spPr>
          <a:xfrm>
            <a:off x="1524000" y="2175164"/>
            <a:ext cx="8104909" cy="4682836"/>
          </a:xfrm>
        </p:spPr>
      </p:pic>
    </p:spTree>
    <p:extLst>
      <p:ext uri="{BB962C8B-B14F-4D97-AF65-F5344CB8AC3E}">
        <p14:creationId xmlns:p14="http://schemas.microsoft.com/office/powerpoint/2010/main" val="4030457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ru-RU" smtClean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524000" y="-99393"/>
          <a:ext cx="9144000" cy="7365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02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Растительная</a:t>
                      </a:r>
                      <a:r>
                        <a:rPr lang="ru-RU" sz="2800" baseline="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 клетка</a:t>
                      </a:r>
                      <a:endParaRPr lang="ru-RU" sz="28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marL="91438" marR="91438" marT="45718" marB="4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Животная клетка</a:t>
                      </a:r>
                      <a:endParaRPr lang="ru-RU" sz="28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marL="91438" marR="91438" marT="45718" marB="4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02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Сходство</a:t>
                      </a:r>
                      <a:endParaRPr lang="ru-RU" sz="2800" dirty="0"/>
                    </a:p>
                  </a:txBody>
                  <a:tcPr marL="91438" marR="91438" marT="45718" marB="45718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9185">
                <a:tc gridSpan="2"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ru-RU" sz="2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Наличие плазматической мембраны.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2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Цитоплазмы</a:t>
                      </a:r>
                      <a:endParaRPr lang="ru-RU" sz="2200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2200" baseline="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Ядра с ядрышком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2200" baseline="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Хромосом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2200" baseline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Эндоплазматической сети (ЭПС)</a:t>
                      </a:r>
                      <a:endParaRPr lang="ru-RU" sz="2200" baseline="0" dirty="0" smtClean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2200" baseline="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Митохондрий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2200" baseline="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Рибосом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ru-RU" sz="2200" baseline="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Комплекса </a:t>
                      </a:r>
                      <a:r>
                        <a:rPr lang="ru-RU" sz="2200" baseline="0" dirty="0" err="1" smtClean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Гольджи</a:t>
                      </a:r>
                      <a:endParaRPr lang="ru-RU" sz="2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 marL="91438" marR="91438" marT="45718" marB="45718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020">
                <a:tc gridSpan="2">
                  <a:txBody>
                    <a:bodyPr/>
                    <a:lstStyle/>
                    <a:p>
                      <a:pPr algn="ctr"/>
                      <a:r>
                        <a:rPr lang="ru-RU" sz="2800" dirty="0" smtClean="0"/>
                        <a:t>Отличия</a:t>
                      </a:r>
                      <a:endParaRPr lang="ru-RU" sz="2800" dirty="0"/>
                    </a:p>
                  </a:txBody>
                  <a:tcPr marL="91438" marR="91438" marT="45718" marB="45718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4228"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Есть центральная вакуоль</a:t>
                      </a:r>
                    </a:p>
                    <a:p>
                      <a:r>
                        <a:rPr lang="ru-RU" sz="2200" dirty="0" smtClean="0"/>
                        <a:t>Есть пластиды</a:t>
                      </a:r>
                    </a:p>
                    <a:p>
                      <a:r>
                        <a:rPr lang="ru-RU" sz="2200" dirty="0" smtClean="0"/>
                        <a:t>Нет лизосом</a:t>
                      </a:r>
                    </a:p>
                    <a:p>
                      <a:r>
                        <a:rPr lang="ru-RU" sz="2200" dirty="0" smtClean="0"/>
                        <a:t>Клетка снаружи покрыта целлюлозной клеточной стенкой</a:t>
                      </a:r>
                      <a:endParaRPr lang="ru-RU" sz="2200" dirty="0"/>
                    </a:p>
                  </a:txBody>
                  <a:tcPr marL="91438" marR="91438" marT="45718" marB="45718"/>
                </a:tc>
                <a:tc>
                  <a:txBody>
                    <a:bodyPr/>
                    <a:lstStyle/>
                    <a:p>
                      <a:r>
                        <a:rPr lang="ru-RU" sz="2200" dirty="0" smtClean="0"/>
                        <a:t>Нет центральной вакуоли, есть мелкие</a:t>
                      </a:r>
                    </a:p>
                    <a:p>
                      <a:r>
                        <a:rPr lang="ru-RU" sz="2200" dirty="0" smtClean="0"/>
                        <a:t>Нет пластид</a:t>
                      </a:r>
                    </a:p>
                    <a:p>
                      <a:r>
                        <a:rPr lang="ru-RU" sz="2200" dirty="0" smtClean="0"/>
                        <a:t>Есть лизосомы</a:t>
                      </a:r>
                    </a:p>
                    <a:p>
                      <a:r>
                        <a:rPr lang="ru-RU" sz="2200" dirty="0" smtClean="0"/>
                        <a:t>Клеточная стенка отсутствует, снаружи</a:t>
                      </a:r>
                      <a:r>
                        <a:rPr lang="ru-RU" sz="2200" baseline="0" dirty="0" smtClean="0"/>
                        <a:t> есть </a:t>
                      </a:r>
                      <a:r>
                        <a:rPr lang="ru-RU" sz="2200" baseline="0" dirty="0" err="1" smtClean="0"/>
                        <a:t>гликокаликс</a:t>
                      </a:r>
                      <a:endParaRPr lang="ru-RU" sz="2200" dirty="0"/>
                    </a:p>
                  </a:txBody>
                  <a:tcPr marL="91438" marR="91438" marT="45718" marB="457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5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4000" dirty="0" smtClean="0"/>
              <a:t>                               Органоиды 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00200"/>
            <a:ext cx="5994400" cy="5257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sz="3600" b="1" dirty="0" smtClean="0"/>
              <a:t>Мембранные: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3200" b="1" dirty="0" err="1" smtClean="0"/>
              <a:t>Одномембранные</a:t>
            </a:r>
            <a:r>
              <a:rPr lang="ru-RU" sz="3200" b="1" dirty="0" smtClean="0"/>
              <a:t>:</a:t>
            </a:r>
            <a:endParaRPr lang="ru-RU" sz="3200" dirty="0" smtClean="0"/>
          </a:p>
          <a:p>
            <a:pPr eaLnBrk="1" hangingPunct="1">
              <a:defRPr/>
            </a:pPr>
            <a:r>
              <a:rPr lang="ru-RU" sz="2400" dirty="0" smtClean="0"/>
              <a:t>ЭПС</a:t>
            </a:r>
          </a:p>
          <a:p>
            <a:pPr eaLnBrk="1" hangingPunct="1">
              <a:defRPr/>
            </a:pPr>
            <a:r>
              <a:rPr lang="ru-RU" sz="2400" dirty="0" smtClean="0"/>
              <a:t>комплекс </a:t>
            </a:r>
            <a:r>
              <a:rPr lang="ru-RU" sz="2400" dirty="0" err="1" smtClean="0"/>
              <a:t>Гольджи</a:t>
            </a:r>
            <a:endParaRPr lang="ru-RU" sz="2400" dirty="0" smtClean="0"/>
          </a:p>
          <a:p>
            <a:pPr eaLnBrk="1" hangingPunct="1">
              <a:defRPr/>
            </a:pPr>
            <a:r>
              <a:rPr lang="ru-RU" sz="2400" dirty="0" smtClean="0"/>
              <a:t>Лизосомы</a:t>
            </a:r>
          </a:p>
          <a:p>
            <a:pPr eaLnBrk="1" hangingPunct="1">
              <a:defRPr/>
            </a:pPr>
            <a:r>
              <a:rPr lang="ru-RU" sz="2400" dirty="0" smtClean="0"/>
              <a:t>Вакуоли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ru-RU" sz="3200" b="1" dirty="0" err="1" smtClean="0"/>
              <a:t>Двумембранные</a:t>
            </a:r>
            <a:r>
              <a:rPr lang="ru-RU" sz="3200" b="1" dirty="0" smtClean="0"/>
              <a:t>:</a:t>
            </a:r>
            <a:endParaRPr lang="ru-RU" sz="3200" dirty="0" smtClean="0"/>
          </a:p>
          <a:p>
            <a:pPr eaLnBrk="1" hangingPunct="1">
              <a:defRPr/>
            </a:pPr>
            <a:r>
              <a:rPr lang="ru-RU" sz="2400" dirty="0"/>
              <a:t>м</a:t>
            </a:r>
            <a:r>
              <a:rPr lang="ru-RU" sz="2400" dirty="0" smtClean="0"/>
              <a:t>итохондрии</a:t>
            </a:r>
          </a:p>
          <a:p>
            <a:pPr eaLnBrk="1" hangingPunct="1">
              <a:defRPr/>
            </a:pPr>
            <a:r>
              <a:rPr lang="ru-RU" sz="2400" dirty="0"/>
              <a:t>п</a:t>
            </a:r>
            <a:r>
              <a:rPr lang="ru-RU" sz="2400" dirty="0" smtClean="0"/>
              <a:t>ластиды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ru-RU" sz="2400" dirty="0" smtClean="0"/>
              <a:t>                </a:t>
            </a:r>
            <a:r>
              <a:rPr lang="ru-RU" sz="2400" b="1" dirty="0" smtClean="0"/>
              <a:t>Ядро-</a:t>
            </a:r>
            <a:r>
              <a:rPr lang="ru-RU" sz="2400" b="1" dirty="0" err="1" smtClean="0"/>
              <a:t>двумембранный</a:t>
            </a:r>
            <a:r>
              <a:rPr lang="ru-RU" sz="2400" b="1" dirty="0" smtClean="0"/>
              <a:t> компонент клетки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197600" y="1600201"/>
            <a:ext cx="5850467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sz="3600" b="1" dirty="0" err="1" smtClean="0"/>
              <a:t>Немембранные</a:t>
            </a:r>
            <a:endParaRPr lang="ru-RU" sz="3600" b="1" dirty="0" smtClean="0"/>
          </a:p>
          <a:p>
            <a:pPr eaLnBrk="1" hangingPunct="1">
              <a:defRPr/>
            </a:pPr>
            <a:r>
              <a:rPr lang="ru-RU" sz="3600" dirty="0" smtClean="0"/>
              <a:t>рибосомы</a:t>
            </a:r>
          </a:p>
          <a:p>
            <a:pPr eaLnBrk="1" hangingPunct="1">
              <a:defRPr/>
            </a:pPr>
            <a:r>
              <a:rPr lang="ru-RU" sz="3600" dirty="0" smtClean="0"/>
              <a:t>клеточный центр</a:t>
            </a:r>
          </a:p>
          <a:p>
            <a:pPr eaLnBrk="1" hangingPunct="1">
              <a:defRPr/>
            </a:pPr>
            <a:r>
              <a:rPr lang="ru-RU" sz="3600" dirty="0"/>
              <a:t>м</a:t>
            </a:r>
            <a:r>
              <a:rPr lang="ru-RU" sz="3600" dirty="0" smtClean="0"/>
              <a:t>икротрубочки</a:t>
            </a:r>
          </a:p>
          <a:p>
            <a:pPr eaLnBrk="1" hangingPunct="1">
              <a:defRPr/>
            </a:pPr>
            <a:r>
              <a:rPr lang="ru-RU" sz="3600" dirty="0" err="1"/>
              <a:t>м</a:t>
            </a:r>
            <a:r>
              <a:rPr lang="ru-RU" sz="3600" dirty="0" err="1" smtClean="0"/>
              <a:t>икрофиламенты</a:t>
            </a:r>
            <a:endParaRPr lang="ru-RU" sz="3600" dirty="0" smtClean="0"/>
          </a:p>
          <a:p>
            <a:pPr eaLnBrk="1" hangingPunct="1">
              <a:defRPr/>
            </a:pPr>
            <a:r>
              <a:rPr lang="ru-RU" sz="3600" dirty="0"/>
              <a:t>р</a:t>
            </a:r>
            <a:r>
              <a:rPr lang="ru-RU" sz="3600" dirty="0" smtClean="0"/>
              <a:t>еснички, жгутики</a:t>
            </a:r>
          </a:p>
          <a:p>
            <a:pPr eaLnBrk="1" hangingPunct="1">
              <a:defRPr/>
            </a:pPr>
            <a:endParaRPr lang="ru-RU" sz="3600" dirty="0" smtClean="0"/>
          </a:p>
          <a:p>
            <a:pPr eaLnBrk="1" hangingPunct="1">
              <a:buFont typeface="Wingdings" pitchFamily="2" charset="2"/>
              <a:buNone/>
              <a:defRPr/>
            </a:pPr>
            <a:endParaRPr lang="ru-RU" sz="3600" dirty="0" smtClean="0"/>
          </a:p>
          <a:p>
            <a:pPr eaLnBrk="1" hangingPunct="1">
              <a:defRPr/>
            </a:pPr>
            <a:endParaRPr lang="ru-RU" sz="3600" dirty="0" smtClean="0"/>
          </a:p>
          <a:p>
            <a:pPr eaLnBrk="1" hangingPunct="1">
              <a:buFont typeface="Wingdings" pitchFamily="2" charset="2"/>
              <a:buNone/>
              <a:defRPr/>
            </a:pPr>
            <a:endParaRPr lang="ru-RU" dirty="0" smtClean="0"/>
          </a:p>
        </p:txBody>
      </p:sp>
      <p:sp>
        <p:nvSpPr>
          <p:cNvPr id="10245" name="Line 7"/>
          <p:cNvSpPr>
            <a:spLocks noChangeShapeType="1"/>
          </p:cNvSpPr>
          <p:nvPr/>
        </p:nvSpPr>
        <p:spPr bwMode="auto">
          <a:xfrm flipH="1">
            <a:off x="2063751" y="908050"/>
            <a:ext cx="20150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246" name="Line 10"/>
          <p:cNvSpPr>
            <a:spLocks noChangeShapeType="1"/>
          </p:cNvSpPr>
          <p:nvPr/>
        </p:nvSpPr>
        <p:spPr bwMode="auto">
          <a:xfrm>
            <a:off x="2063751" y="908051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247" name="Line 21"/>
          <p:cNvSpPr>
            <a:spLocks noChangeShapeType="1"/>
          </p:cNvSpPr>
          <p:nvPr/>
        </p:nvSpPr>
        <p:spPr bwMode="auto">
          <a:xfrm>
            <a:off x="8113184" y="908050"/>
            <a:ext cx="11514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248" name="Line 22"/>
          <p:cNvSpPr>
            <a:spLocks noChangeShapeType="1"/>
          </p:cNvSpPr>
          <p:nvPr/>
        </p:nvSpPr>
        <p:spPr bwMode="auto">
          <a:xfrm>
            <a:off x="9264651" y="908050"/>
            <a:ext cx="0" cy="865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09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277813"/>
            <a:ext cx="10972800" cy="919162"/>
          </a:xfrm>
        </p:spPr>
        <p:txBody>
          <a:bodyPr/>
          <a:lstStyle/>
          <a:p>
            <a:pPr eaLnBrk="1" hangingPunct="1">
              <a:defRPr/>
            </a:pPr>
            <a:r>
              <a:rPr lang="ru-RU" sz="4000" smtClean="0"/>
              <a:t>ПЛАЗМАТИЧЕСКАЯ МЕМБРАНА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1341438"/>
            <a:ext cx="11576051" cy="51117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600" u="sng" dirty="0" smtClean="0"/>
              <a:t>ФУНКЦИИ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200" dirty="0" smtClean="0">
                <a:effectLst/>
                <a:cs typeface="Arial" panose="020B0604020202020204" pitchFamily="34" charset="0"/>
              </a:rPr>
              <a:t>-Защитная-ограничивает содержимое клетки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200" dirty="0" smtClean="0">
                <a:effectLst/>
                <a:cs typeface="Arial" panose="020B0604020202020204" pitchFamily="34" charset="0"/>
              </a:rPr>
              <a:t>-Определяет избирательную проницаемость: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200" dirty="0" smtClean="0">
                <a:effectLst/>
                <a:cs typeface="Arial" panose="020B0604020202020204" pitchFamily="34" charset="0"/>
              </a:rPr>
              <a:t>диффузия,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200" dirty="0" smtClean="0">
                <a:effectLst/>
                <a:cs typeface="Arial" panose="020B0604020202020204" pitchFamily="34" charset="0"/>
              </a:rPr>
              <a:t>пассивный транспорт, активный транспорт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200" dirty="0" smtClean="0">
                <a:effectLst/>
                <a:cs typeface="Arial" panose="020B0604020202020204" pitchFamily="34" charset="0"/>
              </a:rPr>
              <a:t>-Фагоцитоз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200" dirty="0" smtClean="0">
                <a:effectLst/>
                <a:cs typeface="Arial" panose="020B0604020202020204" pitchFamily="34" charset="0"/>
              </a:rPr>
              <a:t>-</a:t>
            </a:r>
            <a:r>
              <a:rPr lang="ru-RU" sz="3200" dirty="0" err="1" smtClean="0">
                <a:effectLst/>
                <a:cs typeface="Arial" panose="020B0604020202020204" pitchFamily="34" charset="0"/>
              </a:rPr>
              <a:t>Пиноцитоз</a:t>
            </a:r>
            <a:endParaRPr lang="ru-RU" sz="3200" dirty="0" smtClean="0">
              <a:effectLst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200" dirty="0" smtClean="0">
                <a:effectLst/>
                <a:cs typeface="Arial" panose="020B0604020202020204" pitchFamily="34" charset="0"/>
              </a:rPr>
              <a:t>-Обеспечивает раздражимость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3200" dirty="0" smtClean="0">
                <a:effectLst/>
                <a:cs typeface="Arial" panose="020B0604020202020204" pitchFamily="34" charset="0"/>
              </a:rPr>
              <a:t>-Обеспечивает межклеточные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33185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4000" smtClean="0"/>
              <a:t>ЦИТОПЛАЗМА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624417" y="1628776"/>
            <a:ext cx="53848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b="1" u="sng" dirty="0" smtClean="0">
                <a:effectLst/>
              </a:rPr>
              <a:t>СТРОЕНИЕ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3600" dirty="0" err="1" smtClean="0"/>
              <a:t>Полувязкая</a:t>
            </a:r>
            <a:r>
              <a:rPr lang="ru-RU" sz="3600" dirty="0" smtClean="0"/>
              <a:t> внутренняя среда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3600" dirty="0"/>
              <a:t>к</a:t>
            </a:r>
            <a:r>
              <a:rPr lang="ru-RU" sz="3600" dirty="0" smtClean="0"/>
              <a:t>летки, состоит из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3600" dirty="0" err="1"/>
              <a:t>г</a:t>
            </a:r>
            <a:r>
              <a:rPr lang="ru-RU" sz="3600" dirty="0" err="1" smtClean="0"/>
              <a:t>иалоплазмы</a:t>
            </a:r>
            <a:r>
              <a:rPr lang="ru-RU" sz="3600" dirty="0" smtClean="0"/>
              <a:t> (</a:t>
            </a:r>
            <a:r>
              <a:rPr lang="ru-RU" sz="3600" dirty="0" err="1" smtClean="0"/>
              <a:t>белки,липиды</a:t>
            </a:r>
            <a:r>
              <a:rPr lang="ru-RU" sz="3600" dirty="0" smtClean="0"/>
              <a:t>,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3600" dirty="0" err="1" smtClean="0"/>
              <a:t>полисахариды,</a:t>
            </a:r>
            <a:r>
              <a:rPr lang="ru-RU" sz="3600" dirty="0" err="1" smtClean="0">
                <a:effectLst/>
              </a:rPr>
              <a:t>РНК</a:t>
            </a:r>
            <a:endParaRPr lang="ru-RU" sz="3600" dirty="0" smtClean="0">
              <a:effectLst/>
            </a:endParaRP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b="1" u="sng" dirty="0" smtClean="0">
                <a:effectLst/>
              </a:rPr>
              <a:t>ФУНКЦИИ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3600" dirty="0" smtClean="0"/>
              <a:t>Обеспечивает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3600" dirty="0" smtClean="0"/>
              <a:t>деятельность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3600" dirty="0" smtClean="0"/>
              <a:t>клетки как единой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z="3600" dirty="0"/>
              <a:t>с</a:t>
            </a:r>
            <a:r>
              <a:rPr lang="ru-RU" sz="3600" dirty="0" smtClean="0"/>
              <a:t>истемы. В ней происходит обмен веществ</a:t>
            </a:r>
          </a:p>
        </p:txBody>
      </p:sp>
    </p:spTree>
    <p:extLst>
      <p:ext uri="{BB962C8B-B14F-4D97-AF65-F5344CB8AC3E}">
        <p14:creationId xmlns:p14="http://schemas.microsoft.com/office/powerpoint/2010/main" val="133637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4000" smtClean="0"/>
              <a:t>ЯДРО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34433" y="1484314"/>
            <a:ext cx="5384800" cy="45307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400" smtClean="0"/>
              <a:t>     </a:t>
            </a:r>
            <a:r>
              <a:rPr lang="ru-RU" u="sng" smtClean="0"/>
              <a:t>СТРОЕНИЕ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400" smtClean="0"/>
              <a:t>     </a:t>
            </a:r>
            <a:r>
              <a:rPr lang="ru-RU" smtClean="0"/>
              <a:t>Замкнутый резервуар, окруженный двумя слоями мембран, пронизанных ядерными порами. Внутри находится ядерный сок, хромосомы (состоят из ДНК и белка) и ядрышки ( состоят из РНК и белка)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197600" y="1484313"/>
            <a:ext cx="5384800" cy="46466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u="sng" smtClean="0"/>
              <a:t>ФУНКЦИИ</a:t>
            </a:r>
            <a:endParaRPr lang="ru-RU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mtClean="0"/>
              <a:t>Хранение генетической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mtClean="0"/>
              <a:t>информации и синтез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mtClean="0"/>
              <a:t>РНК</a:t>
            </a:r>
            <a:endParaRPr lang="ru-RU" u="sng" smtClean="0"/>
          </a:p>
        </p:txBody>
      </p:sp>
      <p:pic>
        <p:nvPicPr>
          <p:cNvPr id="21509" name="Picture 7" descr="090103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1" y="3716338"/>
            <a:ext cx="537633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86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4000" dirty="0" smtClean="0"/>
              <a:t>МИТОХОНДРИИ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	</a:t>
            </a:r>
            <a:r>
              <a:rPr lang="ru-RU" u="sng" dirty="0" smtClean="0"/>
              <a:t>СТРОЕНИЕ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Овальные тельца,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состоящие из двух слоев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мембраны: внешнего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(гладкого) и внутреннего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 (образует складки –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err="1" smtClean="0"/>
              <a:t>кристы</a:t>
            </a:r>
            <a:r>
              <a:rPr lang="ru-RU" dirty="0" smtClean="0"/>
              <a:t>)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5903384" y="1557339"/>
            <a:ext cx="5960533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u="sng" dirty="0" smtClean="0"/>
              <a:t>ФУНКЦИИ</a:t>
            </a:r>
            <a:endParaRPr lang="ru-RU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Синтез АТФ при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 дыхании и накопление Е,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>
                <a:effectLst/>
              </a:rPr>
              <a:t>Окисление орг. веществ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>
                <a:effectLst/>
              </a:rPr>
              <a:t>Синтезируют собственные белки</a:t>
            </a:r>
          </a:p>
        </p:txBody>
      </p:sp>
      <p:pic>
        <p:nvPicPr>
          <p:cNvPr id="24581" name="Picture 7" descr="090104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83"/>
          <a:stretch>
            <a:fillRect/>
          </a:stretch>
        </p:blipFill>
        <p:spPr bwMode="auto">
          <a:xfrm>
            <a:off x="5664200" y="4616450"/>
            <a:ext cx="5808133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sz="4000" smtClean="0"/>
              <a:t>КОМПЛЕКС ГОЛЬДЖИ</a:t>
            </a:r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00201"/>
            <a:ext cx="59944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u="sng" dirty="0" smtClean="0"/>
              <a:t>СТРОЕНИЕ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Комплекс замкнутых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мембранных резервуаров-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-цистерн, система пузырьков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Расположен  вблизи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ядра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191251" y="1268414"/>
            <a:ext cx="6000749" cy="48910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u="sng" dirty="0" smtClean="0"/>
              <a:t>ФУНКЦИИ</a:t>
            </a:r>
            <a:endParaRPr lang="ru-RU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-Синтез жиров и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полисахаридов,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транспорт веществ и их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секреция,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 -Образование лизосом</a:t>
            </a:r>
          </a:p>
        </p:txBody>
      </p:sp>
      <p:pic>
        <p:nvPicPr>
          <p:cNvPr id="26629" name="Picture 7" descr="09010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67" y="4510089"/>
            <a:ext cx="7535333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31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8"/>
          <p:cNvSpPr>
            <a:spLocks noGrp="1" noChangeArrowheads="1"/>
          </p:cNvSpPr>
          <p:nvPr>
            <p:ph type="title"/>
          </p:nvPr>
        </p:nvSpPr>
        <p:spPr>
          <a:xfrm>
            <a:off x="609600" y="-171450"/>
            <a:ext cx="10972800" cy="1008063"/>
          </a:xfrm>
        </p:spPr>
        <p:txBody>
          <a:bodyPr/>
          <a:lstStyle/>
          <a:p>
            <a:r>
              <a:rPr lang="ru-RU" altLang="ru-RU" sz="3600" i="1" smtClean="0">
                <a:solidFill>
                  <a:schemeClr val="tx1"/>
                </a:solidFill>
                <a:effectLst/>
              </a:rPr>
              <a:t>Эндоплазматическая сеть</a:t>
            </a:r>
          </a:p>
        </p:txBody>
      </p:sp>
      <p:pic>
        <p:nvPicPr>
          <p:cNvPr id="27651" name="Picture 5" descr="09010402"/>
          <p:cNvPicPr>
            <a:picLocks noChangeAspect="1" noChangeArrowheads="1"/>
          </p:cNvPicPr>
          <p:nvPr/>
        </p:nvPicPr>
        <p:blipFill>
          <a:blip r:embed="rId2"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1"/>
          <a:stretch>
            <a:fillRect/>
          </a:stretch>
        </p:blipFill>
        <p:spPr bwMode="auto">
          <a:xfrm>
            <a:off x="527051" y="2060575"/>
            <a:ext cx="10945283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4" name="Rectangle 10"/>
          <p:cNvSpPr>
            <a:spLocks noGrp="1" noChangeArrowheads="1"/>
          </p:cNvSpPr>
          <p:nvPr>
            <p:ph idx="1"/>
          </p:nvPr>
        </p:nvSpPr>
        <p:spPr>
          <a:xfrm>
            <a:off x="431800" y="692150"/>
            <a:ext cx="11040533" cy="216058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ru-RU" sz="2800" dirty="0"/>
              <a:t>сеть мембран, пронизывающих цитоплазму.</a:t>
            </a:r>
          </a:p>
          <a:p>
            <a:pPr>
              <a:lnSpc>
                <a:spcPct val="90000"/>
              </a:lnSpc>
              <a:defRPr/>
            </a:pPr>
            <a:r>
              <a:rPr lang="ru-RU" sz="2800" dirty="0"/>
              <a:t>связывает органоиды между собой, по ней происходит транспорт питательных веществ. 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ru-RU" sz="1800" dirty="0" smtClean="0">
                <a:solidFill>
                  <a:schemeClr val="tx2"/>
                </a:solidFill>
              </a:rPr>
              <a:t>. </a:t>
            </a:r>
            <a:endParaRPr lang="ru-RU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27051" y="765175"/>
            <a:ext cx="8616949" cy="41919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ru-RU" sz="3600" kern="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</a:rPr>
              <a:t>Гладкая ЭПС имеет вид трубочек, стенки которых из  мембраны. В ней осуществляется синтез липидов и углеводов.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ru-RU" sz="3600" kern="0" dirty="0"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</a:rPr>
              <a:t>На мембранах каналов и полостей гранулярной ЭПС расположено множество рибосом; данный тип сети участвует в синтезе белка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3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8686800" cy="540296"/>
          </a:xfrm>
        </p:spPr>
        <p:txBody>
          <a:bodyPr>
            <a:normAutofit fontScale="90000"/>
          </a:bodyPr>
          <a:lstStyle/>
          <a:p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819578" y="3915282"/>
            <a:ext cx="8856984" cy="4764480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00B0F0"/>
                </a:solidFill>
              </a:rPr>
              <a:t>Методы молекулярной биологии</a:t>
            </a:r>
          </a:p>
          <a:p>
            <a:r>
              <a:rPr lang="ru-RU" dirty="0">
                <a:solidFill>
                  <a:srgbClr val="FF0000"/>
                </a:solidFill>
              </a:rPr>
              <a:t>3.Электрофорез</a:t>
            </a:r>
            <a:r>
              <a:rPr lang="ru-RU" dirty="0"/>
              <a:t>-один из методов визуализации ПЦР. Из-за разного размера разные молекулы ДНК или белка будут проходить через специальный гель с разной скоростью и накапливаться на разном расстоянии от старта.</a:t>
            </a:r>
          </a:p>
          <a:p>
            <a:endParaRPr lang="ru-RU" dirty="0"/>
          </a:p>
        </p:txBody>
      </p:sp>
      <p:pic>
        <p:nvPicPr>
          <p:cNvPr id="2050" name="Picture 2" descr="https://theslide.ru/img/tmb/7/615916/d727d90ac383d42fcbb0c6a154aed9d4-800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26990" r="-172" b="9784"/>
          <a:stretch/>
        </p:blipFill>
        <p:spPr bwMode="auto">
          <a:xfrm>
            <a:off x="1867649" y="620688"/>
            <a:ext cx="8044775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775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>
          <a:xfrm>
            <a:off x="624417" y="0"/>
            <a:ext cx="10972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sz="4000" smtClean="0"/>
              <a:t>ЛИЗОСОМЫ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31800" y="908051"/>
            <a:ext cx="53848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u="sng" smtClean="0"/>
              <a:t>СТРОЕНИЕ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mtClean="0"/>
              <a:t>Замкнутые мембранные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mtClean="0"/>
              <a:t>тельца, содержащие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mtClean="0"/>
              <a:t>ферменты,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mtClean="0"/>
              <a:t>расцепляющие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mtClean="0"/>
              <a:t>различные вещества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mtClean="0"/>
              <a:t>клетки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000751" y="908051"/>
            <a:ext cx="53848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u="sng" dirty="0" smtClean="0"/>
              <a:t>ФУНКЦИИ</a:t>
            </a:r>
            <a:endParaRPr lang="ru-RU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-Переваривание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поступающих в клетку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питательных веществ,  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-Расщепление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dirty="0" smtClean="0"/>
              <a:t>отмирающих клеток</a:t>
            </a:r>
          </a:p>
        </p:txBody>
      </p:sp>
      <p:pic>
        <p:nvPicPr>
          <p:cNvPr id="30725" name="Picture 7" descr="090104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1" y="4411664"/>
            <a:ext cx="4993217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8" descr="лизосомы"/>
          <p:cNvPicPr>
            <a:picLocks noChangeAspect="1" noChangeArrowheads="1"/>
          </p:cNvPicPr>
          <p:nvPr/>
        </p:nvPicPr>
        <p:blipFill>
          <a:blip r:embed="rId3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18" y="3998913"/>
            <a:ext cx="637963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94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8914"/>
            <a:ext cx="12192000" cy="6669087"/>
          </a:xfrm>
        </p:spPr>
        <p:txBody>
          <a:bodyPr/>
          <a:lstStyle/>
          <a:p>
            <a:pPr marL="0" indent="0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800" b="1" i="1" dirty="0" smtClean="0"/>
              <a:t>Вакуоль</a:t>
            </a:r>
            <a:r>
              <a:rPr lang="ru-RU" sz="2800" dirty="0" smtClean="0"/>
              <a:t> </a:t>
            </a:r>
            <a:r>
              <a:rPr lang="ru-RU" sz="2800" dirty="0"/>
              <a:t>– наполненный жидкостью мембранный мешочек. </a:t>
            </a:r>
          </a:p>
          <a:p>
            <a:pPr>
              <a:lnSpc>
                <a:spcPct val="80000"/>
              </a:lnSpc>
              <a:defRPr/>
            </a:pPr>
            <a:r>
              <a:rPr lang="ru-RU" sz="2800" dirty="0"/>
              <a:t>В животных клетках могут наблюдаться небольшие вакуоли, выполняющие фагоцитарную, пищеварительную, сократительную и другие функции.</a:t>
            </a:r>
          </a:p>
          <a:p>
            <a:pPr>
              <a:lnSpc>
                <a:spcPct val="80000"/>
              </a:lnSpc>
              <a:defRPr/>
            </a:pPr>
            <a:r>
              <a:rPr lang="ru-RU" sz="2800" dirty="0"/>
              <a:t> Растительные клетки имеют одну большую центральную вакуоль с </a:t>
            </a:r>
            <a:r>
              <a:rPr lang="ru-RU" sz="2800" b="1" i="1" dirty="0"/>
              <a:t>клеточным соком</a:t>
            </a:r>
            <a:r>
              <a:rPr lang="ru-RU" sz="2800" dirty="0"/>
              <a:t>. Это концентрированный раствор сахаров, минеральных солей, органических кислот, пигментов и других веществ. </a:t>
            </a:r>
          </a:p>
          <a:p>
            <a:pPr>
              <a:lnSpc>
                <a:spcPct val="80000"/>
              </a:lnSpc>
              <a:defRPr/>
            </a:pPr>
            <a:r>
              <a:rPr lang="ru-RU" sz="2800" dirty="0"/>
              <a:t>Накапливают воду, могут содержать красящие пигменты, защитные вещества (например, </a:t>
            </a:r>
            <a:r>
              <a:rPr lang="ru-RU" sz="2800" dirty="0" err="1"/>
              <a:t>таннины</a:t>
            </a:r>
            <a:r>
              <a:rPr lang="ru-RU" sz="2800" dirty="0"/>
              <a:t>), гидролитические ферменты, вызывающие автолиз клетки, отходы жизнедеятельности, запасные питательные вещества.</a:t>
            </a:r>
          </a:p>
        </p:txBody>
      </p:sp>
    </p:spTree>
    <p:extLst>
      <p:ext uri="{BB962C8B-B14F-4D97-AF65-F5344CB8AC3E}">
        <p14:creationId xmlns:p14="http://schemas.microsoft.com/office/powerpoint/2010/main" val="175191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1" y="0"/>
            <a:ext cx="109728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u-RU" sz="4000" smtClean="0"/>
              <a:t>Пластиды: хлоропласты, хромопласты, лейкопласты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4417" y="1196976"/>
            <a:ext cx="53848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u="sng" smtClean="0"/>
              <a:t>СТРОЕНИЕ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mtClean="0"/>
              <a:t>Мембранные органеллы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ru-RU" smtClean="0"/>
              <a:t> различной окраски</a:t>
            </a:r>
          </a:p>
          <a:p>
            <a:pPr eaLnBrk="1" hangingPunct="1">
              <a:buFontTx/>
              <a:buChar char="-"/>
              <a:defRPr/>
            </a:pPr>
            <a:r>
              <a:rPr lang="ru-RU" smtClean="0"/>
              <a:t>Зеленые</a:t>
            </a:r>
          </a:p>
          <a:p>
            <a:pPr eaLnBrk="1" hangingPunct="1">
              <a:buFontTx/>
              <a:buChar char="-"/>
              <a:defRPr/>
            </a:pPr>
            <a:r>
              <a:rPr lang="ru-RU" smtClean="0"/>
              <a:t>цветные</a:t>
            </a:r>
          </a:p>
          <a:p>
            <a:pPr eaLnBrk="1" hangingPunct="1">
              <a:buFontTx/>
              <a:buChar char="-"/>
              <a:defRPr/>
            </a:pPr>
            <a:r>
              <a:rPr lang="ru-RU" smtClean="0"/>
              <a:t>бесцветные</a:t>
            </a:r>
          </a:p>
          <a:p>
            <a:pPr eaLnBrk="1" hangingPunct="1">
              <a:buFontTx/>
              <a:buChar char="-"/>
              <a:defRPr/>
            </a:pPr>
            <a:endParaRPr lang="ru-RU" smtClean="0"/>
          </a:p>
          <a:p>
            <a:pPr eaLnBrk="1" hangingPunct="1">
              <a:buFontTx/>
              <a:buChar char="-"/>
              <a:defRPr/>
            </a:pPr>
            <a:endParaRPr lang="ru-RU" smtClean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191251" y="1196976"/>
            <a:ext cx="5384800" cy="45307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ru-RU" u="sng" dirty="0" smtClean="0"/>
              <a:t>ФУНКЦИИ</a:t>
            </a:r>
            <a:endParaRPr lang="ru-RU" dirty="0" smtClean="0"/>
          </a:p>
          <a:p>
            <a:pPr eaLnBrk="1" hangingPunct="1">
              <a:buFontTx/>
              <a:buChar char="-"/>
              <a:defRPr/>
            </a:pPr>
            <a:r>
              <a:rPr lang="ru-RU" dirty="0" smtClean="0"/>
              <a:t>фотосинтетическая</a:t>
            </a:r>
          </a:p>
          <a:p>
            <a:pPr eaLnBrk="1" hangingPunct="1">
              <a:buFontTx/>
              <a:buChar char="-"/>
              <a:defRPr/>
            </a:pPr>
            <a:r>
              <a:rPr lang="ru-RU" dirty="0" smtClean="0"/>
              <a:t>запасная</a:t>
            </a:r>
          </a:p>
          <a:p>
            <a:pPr eaLnBrk="1" hangingPunct="1">
              <a:buFontTx/>
              <a:buChar char="-"/>
              <a:defRPr/>
            </a:pPr>
            <a:r>
              <a:rPr lang="ru-RU" dirty="0" smtClean="0"/>
              <a:t>могут переходить друг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ru-RU" dirty="0" smtClean="0"/>
              <a:t>в друга, способны к </a:t>
            </a:r>
          </a:p>
          <a:p>
            <a:pPr eaLnBrk="1" hangingPunct="1">
              <a:buFontTx/>
              <a:buChar char="-"/>
              <a:defRPr/>
            </a:pPr>
            <a:r>
              <a:rPr lang="ru-RU" dirty="0" smtClean="0"/>
              <a:t>самостоятельному </a:t>
            </a:r>
          </a:p>
          <a:p>
            <a:pPr eaLnBrk="1" hangingPunct="1">
              <a:buFontTx/>
              <a:buChar char="-"/>
              <a:defRPr/>
            </a:pPr>
            <a:r>
              <a:rPr lang="ru-RU" dirty="0" smtClean="0"/>
              <a:t>делению</a:t>
            </a:r>
          </a:p>
          <a:p>
            <a:pPr eaLnBrk="1" hangingPunct="1">
              <a:buFontTx/>
              <a:buChar char="-"/>
              <a:defRPr/>
            </a:pPr>
            <a:endParaRPr lang="ru-RU" dirty="0" smtClean="0"/>
          </a:p>
          <a:p>
            <a:pPr eaLnBrk="1" hangingPunct="1">
              <a:buFontTx/>
              <a:buChar char="-"/>
              <a:defRPr/>
            </a:pPr>
            <a:endParaRPr lang="ru-RU" dirty="0" smtClean="0"/>
          </a:p>
        </p:txBody>
      </p:sp>
      <p:pic>
        <p:nvPicPr>
          <p:cNvPr id="32773" name="Picture 5" descr="090105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1" y="4652964"/>
            <a:ext cx="4417483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22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err="1" smtClean="0"/>
              <a:t>Немембранные</a:t>
            </a:r>
            <a:r>
              <a:rPr lang="ru-RU" dirty="0" smtClean="0"/>
              <a:t> органеллы</a:t>
            </a:r>
            <a:br>
              <a:rPr lang="ru-RU" dirty="0" smtClean="0"/>
            </a:br>
            <a:r>
              <a:rPr lang="ru-RU" dirty="0" smtClean="0"/>
              <a:t>1.</a:t>
            </a:r>
            <a:r>
              <a:rPr lang="ru-RU" dirty="0" smtClean="0">
                <a:solidFill>
                  <a:schemeClr val="tx1"/>
                </a:solidFill>
                <a:effectLst/>
              </a:rPr>
              <a:t>Рибосомы:образованы 2мя субъединицами (большой и малой), содержат РНК и белок</a:t>
            </a:r>
            <a:endParaRPr lang="ru-RU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92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624417" y="1"/>
            <a:ext cx="10972800" cy="747713"/>
          </a:xfrm>
        </p:spPr>
        <p:txBody>
          <a:bodyPr/>
          <a:lstStyle/>
          <a:p>
            <a:pPr>
              <a:defRPr/>
            </a:pPr>
            <a:r>
              <a:rPr lang="ru-RU" sz="2800" i="1" dirty="0"/>
              <a:t>Рибосомы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620713"/>
            <a:ext cx="12192000" cy="26638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mtClean="0">
                <a:effectLst/>
              </a:rPr>
              <a:t>Важнейшая функция – синтез белка. </a:t>
            </a:r>
          </a:p>
          <a:p>
            <a:pPr>
              <a:lnSpc>
                <a:spcPct val="80000"/>
              </a:lnSpc>
            </a:pPr>
            <a:r>
              <a:rPr lang="ru-RU" altLang="ru-RU" smtClean="0">
                <a:effectLst/>
              </a:rPr>
              <a:t>Рибосомы могут быть связаны с эндоплазматической сетью или находиться в свободном состоянии. В процессе синтеза обычно одновременно участвуют множество рибосом, объединённых в цепи, называемые </a:t>
            </a:r>
            <a:r>
              <a:rPr lang="ru-RU" altLang="ru-RU" b="1" i="1" smtClean="0">
                <a:effectLst/>
              </a:rPr>
              <a:t>полирибосомами (полисомами).</a:t>
            </a:r>
            <a:endParaRPr lang="ru-RU" altLang="ru-RU" smtClean="0">
              <a:effectLst/>
            </a:endParaRPr>
          </a:p>
        </p:txBody>
      </p:sp>
      <p:pic>
        <p:nvPicPr>
          <p:cNvPr id="35844" name="Picture 4" descr="эпс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bright="-6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3500438"/>
            <a:ext cx="10524067" cy="3357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15153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"/>
            <a:ext cx="12192000" cy="45307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600" b="1" i="1" smtClean="0">
                <a:effectLst/>
              </a:rPr>
              <a:t>Микротрубочки:</a:t>
            </a:r>
            <a:r>
              <a:rPr lang="ru-RU" altLang="ru-RU" sz="2600" smtClean="0">
                <a:effectLst/>
              </a:rPr>
              <a:t> Полые цилиндрические структуры. Стенки микротрубочек сложены из белка тубулина.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600" smtClean="0">
                <a:effectLst/>
              </a:rPr>
              <a:t>Функция микротрубочек – транспорт питательных веществ. Микротрубочки представляют собой достаточно жёсткие структуры и поддерживают форму клетки, образуя своеобразный </a:t>
            </a:r>
            <a:r>
              <a:rPr lang="ru-RU" altLang="ru-RU" sz="2600" b="1" i="1" smtClean="0">
                <a:effectLst/>
              </a:rPr>
              <a:t>цитоскелет</a:t>
            </a:r>
            <a:r>
              <a:rPr lang="ru-RU" altLang="ru-RU" sz="2600" smtClean="0">
                <a:effectLst/>
              </a:rPr>
              <a:t>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600" smtClean="0">
                <a:effectLst/>
              </a:rPr>
              <a:t> </a:t>
            </a:r>
            <a:r>
              <a:rPr lang="ru-RU" altLang="ru-RU" sz="2600" b="1" i="1" smtClean="0">
                <a:effectLst/>
              </a:rPr>
              <a:t>Центриоли </a:t>
            </a:r>
            <a:r>
              <a:rPr lang="ru-RU" altLang="ru-RU" sz="2600" smtClean="0">
                <a:effectLst/>
              </a:rPr>
              <a:t>Встречаются в клетках животных и низших растений – мелкие полые цилиндры длиной в десятые доли микрометра, построенные из 27 микротрубочек. Во время деления клетки они образуют веретено деления.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altLang="ru-RU" sz="2600" b="1" i="1" smtClean="0">
                <a:effectLst/>
              </a:rPr>
              <a:t>Базальные тельца</a:t>
            </a:r>
            <a:r>
              <a:rPr lang="ru-RU" altLang="ru-RU" sz="2600" smtClean="0">
                <a:effectLst/>
              </a:rPr>
              <a:t> по структурам идентичны центриолям, содержащиеся в жгутиках и ресничках. Эти органеллы вызывают биение жгутиков. </a:t>
            </a:r>
          </a:p>
        </p:txBody>
      </p:sp>
      <p:pic>
        <p:nvPicPr>
          <p:cNvPr id="36867" name="Picture 5" descr="09010406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652964"/>
            <a:ext cx="9857317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3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https://yabiolog.ru/wp-content/uploads/2018/10/71e388008df7e9e8ef3fede8e2e7583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70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82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s://sun6-21.userapi.com/impf/wtfyznxNVvDJcec-3RpJM2kcef6p4zkF6yG8oA/bV_R6qq5D5M.jpg?size=604x394&amp;quality=95&amp;sign=61a352215850f9027f359d35d2602ad2&amp;type=album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35" r="48434"/>
          <a:stretch/>
        </p:blipFill>
        <p:spPr bwMode="auto">
          <a:xfrm>
            <a:off x="1524000" y="0"/>
            <a:ext cx="9144000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77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19256" cy="1066130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rgbClr val="00B050"/>
                </a:solidFill>
              </a:rPr>
              <a:t>Образовательная ткань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4294967295"/>
          </p:nvPr>
        </p:nvSpPr>
        <p:spPr>
          <a:xfrm>
            <a:off x="7680176" y="1600200"/>
            <a:ext cx="2987824" cy="4572000"/>
          </a:xfrm>
        </p:spPr>
        <p:txBody>
          <a:bodyPr>
            <a:normAutofit/>
          </a:bodyPr>
          <a:lstStyle/>
          <a:p>
            <a:r>
              <a:rPr lang="ru-RU" dirty="0" smtClean="0"/>
              <a:t>Клетки  </a:t>
            </a:r>
            <a:r>
              <a:rPr lang="ru-RU" dirty="0"/>
              <a:t>делятся на протяжении всей жизни растения, а образовавшиеся клетки развиваются и превращаются в клетки других тканей.</a:t>
            </a:r>
          </a:p>
        </p:txBody>
      </p:sp>
      <p:pic>
        <p:nvPicPr>
          <p:cNvPr id="4098" name="Picture 2" descr="https://studfile.net/html/45784/193/html_KWHKyUe7gZ.uGI2/img-EscY3h.png"/>
          <p:cNvPicPr>
            <a:picLocks noGrp="1" noChangeAspect="1" noChangeArrowheads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27"/>
          <a:stretch/>
        </p:blipFill>
        <p:spPr bwMode="auto">
          <a:xfrm>
            <a:off x="1775520" y="1600201"/>
            <a:ext cx="6048672" cy="3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63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https://topuch.com/i-v-michurin-sredi-pervih-fitocenologov-nazivaem/638994_html_f83a20f5ca8d91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17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Методы молекулярной биологии</a:t>
            </a:r>
            <a:br>
              <a:rPr lang="ru-RU" b="1" dirty="0">
                <a:solidFill>
                  <a:srgbClr val="00B0F0"/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619945" y="5028220"/>
            <a:ext cx="9211198" cy="3442438"/>
          </a:xfrm>
        </p:spPr>
        <p:txBody>
          <a:bodyPr/>
          <a:lstStyle/>
          <a:p>
            <a:endParaRPr lang="ru-RU" dirty="0" smtClean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4.Рентгеноструктурный анализ</a:t>
            </a:r>
            <a:r>
              <a:rPr lang="ru-RU" dirty="0" smtClean="0"/>
              <a:t>-позволяет получить изображение строения кристаллов органических веществ (так была открыта двойная спираль ДНК)</a:t>
            </a:r>
          </a:p>
          <a:p>
            <a:endParaRPr lang="ru-RU" dirty="0" smtClean="0"/>
          </a:p>
        </p:txBody>
      </p:sp>
      <p:pic>
        <p:nvPicPr>
          <p:cNvPr id="4098" name="Picture 2" descr="https://present5.com/presentation/29658756_37387548/image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02328"/>
            <a:ext cx="8460432" cy="425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027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https://s0.showslide.ru/s_slide/1f29e9a830ef663b86e1628207dbf619/a360b267-b07c-494a-9e53-5ea37a39bec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605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0"/>
            <a:ext cx="9612560" cy="908720"/>
          </a:xfrm>
        </p:spPr>
        <p:txBody>
          <a:bodyPr>
            <a:noAutofit/>
          </a:bodyPr>
          <a:lstStyle/>
          <a:p>
            <a:r>
              <a:rPr lang="ru-RU" sz="3500" b="1" dirty="0">
                <a:solidFill>
                  <a:srgbClr val="00B050"/>
                </a:solidFill>
              </a:rPr>
              <a:t>Механическая ткань (дополнение)</a:t>
            </a:r>
          </a:p>
        </p:txBody>
      </p:sp>
      <p:pic>
        <p:nvPicPr>
          <p:cNvPr id="10242" name="Picture 2" descr="https://fsd.multiurok.ru/html/2021/08/30/s_612d12c744a2d/phpkvUnts_Rastitelnye-tkani_html_449843cde6588a4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2"/>
          <a:stretch/>
        </p:blipFill>
        <p:spPr bwMode="auto">
          <a:xfrm>
            <a:off x="1524000" y="908720"/>
            <a:ext cx="9144000" cy="59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564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https://sun6-21.userapi.com/impf/wtfyznxNVvDJcec-3RpJM2kcef6p4zkF6yG8oA/bV_R6qq5D5M.jpg?size=604x394&amp;quality=95&amp;sign=61a352215850f9027f359d35d2602ad2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 t="52257" r="-50819" b="-1923"/>
          <a:stretch/>
        </p:blipFill>
        <p:spPr bwMode="auto">
          <a:xfrm>
            <a:off x="1631504" y="476672"/>
            <a:ext cx="11449272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863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https://cf.ppt-online.org/files/slide/x/xzkeN7gULJEQGmjtbVIPnHs4TcdMWhYafBD9wZ/slide-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" r="452" b="1646"/>
          <a:stretch/>
        </p:blipFill>
        <p:spPr bwMode="auto">
          <a:xfrm>
            <a:off x="1522548" y="1"/>
            <a:ext cx="9145452" cy="689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1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 descr="https://s0.showslide.ru/s_slide/c4e0cbcea266a92f8b4a35e326d0d15b/a79d453a-1ee7-4ee3-a89d-f4dfcc0265a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019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https://prezentacii.org/upload/cloud/18/08/64712/images/screen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50"/>
            <a:ext cx="9144000" cy="684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5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Методы молекулярной биологии</a:t>
            </a:r>
            <a:br>
              <a:rPr lang="ru-RU" b="1" dirty="0">
                <a:solidFill>
                  <a:srgbClr val="00B0F0"/>
                </a:solidFill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775520" y="692696"/>
            <a:ext cx="8435280" cy="5464264"/>
          </a:xfrm>
        </p:spPr>
        <p:txBody>
          <a:bodyPr/>
          <a:lstStyle/>
          <a:p>
            <a:endParaRPr lang="ru-RU" sz="3000" dirty="0" smtClean="0">
              <a:solidFill>
                <a:srgbClr val="FF0000"/>
              </a:solidFill>
            </a:endParaRPr>
          </a:p>
          <a:p>
            <a:r>
              <a:rPr lang="ru-RU" sz="3000" dirty="0" smtClean="0">
                <a:solidFill>
                  <a:srgbClr val="FF0000"/>
                </a:solidFill>
              </a:rPr>
              <a:t>5.Моделирование-</a:t>
            </a:r>
            <a:endParaRPr lang="ru-RU" sz="3000" dirty="0"/>
          </a:p>
          <a:p>
            <a:r>
              <a:rPr lang="ru-RU" sz="3000" dirty="0">
                <a:solidFill>
                  <a:srgbClr val="FF0000"/>
                </a:solidFill>
              </a:rPr>
              <a:t>6.Биохимические методы</a:t>
            </a:r>
            <a:r>
              <a:rPr lang="ru-RU" sz="3000" dirty="0"/>
              <a:t>-определение количества исследуемого вещества в растворе (забор крови с последующим изучением)</a:t>
            </a:r>
          </a:p>
          <a:p>
            <a:r>
              <a:rPr lang="ru-RU" sz="3200" dirty="0">
                <a:solidFill>
                  <a:srgbClr val="FF0000"/>
                </a:solidFill>
              </a:rPr>
              <a:t>7.Секвенирование</a:t>
            </a:r>
            <a:r>
              <a:rPr lang="ru-RU" sz="3200" dirty="0"/>
              <a:t>-определение последовательности мономеров в </a:t>
            </a:r>
            <a:r>
              <a:rPr lang="ru-RU" sz="3200" dirty="0" err="1"/>
              <a:t>гетерополимере</a:t>
            </a:r>
            <a:r>
              <a:rPr lang="ru-RU" sz="3200" dirty="0"/>
              <a:t> (белке или нуклеиновой кислоте)</a:t>
            </a:r>
          </a:p>
        </p:txBody>
      </p:sp>
    </p:spTree>
    <p:extLst>
      <p:ext uri="{BB962C8B-B14F-4D97-AF65-F5344CB8AC3E}">
        <p14:creationId xmlns:p14="http://schemas.microsoft.com/office/powerpoint/2010/main" val="56062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B050"/>
                </a:solidFill>
              </a:rPr>
              <a:t>Копилка знаний: </a:t>
            </a:r>
            <a:r>
              <a:rPr lang="ru-RU" dirty="0">
                <a:solidFill>
                  <a:srgbClr val="00B0F0"/>
                </a:solidFill>
              </a:rPr>
              <a:t>Методы </a:t>
            </a:r>
            <a:r>
              <a:rPr lang="ru-RU" dirty="0" smtClean="0">
                <a:solidFill>
                  <a:srgbClr val="00B0F0"/>
                </a:solidFill>
              </a:rPr>
              <a:t>цитологии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24000" y="1219200"/>
            <a:ext cx="9036496" cy="4937760"/>
          </a:xfrm>
        </p:spPr>
        <p:txBody>
          <a:bodyPr/>
          <a:lstStyle/>
          <a:p>
            <a:r>
              <a:rPr lang="ru-RU" sz="2900" dirty="0">
                <a:solidFill>
                  <a:srgbClr val="FF0000"/>
                </a:solidFill>
              </a:rPr>
              <a:t>1. Световая микроскопия. </a:t>
            </a:r>
            <a:r>
              <a:rPr lang="ru-RU" sz="2900" dirty="0"/>
              <a:t>Используется видимый свет, проходящий через систему линз. Разрешающая способность зависит от длины волны опорного излучения и для световых микроскопов она невелика- 0,25 мкм</a:t>
            </a:r>
          </a:p>
          <a:p>
            <a:r>
              <a:rPr lang="ru-RU" sz="2900" dirty="0">
                <a:solidFill>
                  <a:srgbClr val="FF0000"/>
                </a:solidFill>
              </a:rPr>
              <a:t>2. Электронная микроскопия. </a:t>
            </a:r>
            <a:r>
              <a:rPr lang="ru-RU" sz="2900" dirty="0"/>
              <a:t>Вместо видимого света используется поток электронов. Прошедшие через объект электроны формируют изображение на люминесцентном экране. Разрешающая способность около 2 </a:t>
            </a:r>
            <a:r>
              <a:rPr lang="ru-RU" sz="2900" dirty="0" err="1"/>
              <a:t>нм</a:t>
            </a:r>
            <a:r>
              <a:rPr lang="ru-RU" sz="2900" dirty="0"/>
              <a:t>!!!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93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468288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Методы </a:t>
            </a:r>
            <a:r>
              <a:rPr lang="ru-RU" dirty="0">
                <a:solidFill>
                  <a:srgbClr val="00B0F0"/>
                </a:solidFill>
              </a:rPr>
              <a:t>цитологии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799457" y="1456656"/>
            <a:ext cx="8928992" cy="5284712"/>
          </a:xfrm>
        </p:spPr>
        <p:txBody>
          <a:bodyPr>
            <a:normAutofit fontScale="92500" lnSpcReduction="20000"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sz="3000" dirty="0"/>
          </a:p>
          <a:p>
            <a:r>
              <a:rPr lang="ru-RU" sz="3000" dirty="0">
                <a:solidFill>
                  <a:srgbClr val="FF0000"/>
                </a:solidFill>
              </a:rPr>
              <a:t>3. Центрифугирование. </a:t>
            </a:r>
            <a:r>
              <a:rPr lang="ru-RU" sz="3000" dirty="0"/>
              <a:t>Метод позволяет разделить органоиды клетки. </a:t>
            </a:r>
          </a:p>
          <a:p>
            <a:r>
              <a:rPr lang="ru-RU" sz="3000" dirty="0"/>
              <a:t>Клетки разрушают, их содержимое вращают на центрифуге. При вращении более тяжелые фракции оседают на дно пробирки.</a:t>
            </a:r>
          </a:p>
          <a:p>
            <a:endParaRPr lang="ru-RU" dirty="0" smtClean="0"/>
          </a:p>
        </p:txBody>
      </p:sp>
      <p:pic>
        <p:nvPicPr>
          <p:cNvPr id="6148" name="Picture 4" descr="https://prezentacii.org/upload/cloud/19/02/126757/images/screen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54944" r="-142" b="4244"/>
          <a:stretch/>
        </p:blipFill>
        <p:spPr bwMode="auto">
          <a:xfrm>
            <a:off x="1524000" y="764704"/>
            <a:ext cx="914400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97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221161" y="4079032"/>
            <a:ext cx="8229600" cy="3297390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4. Метод меченых атомов. </a:t>
            </a:r>
            <a:r>
              <a:rPr lang="ru-RU" dirty="0"/>
              <a:t>Метод изучения объектов по распределению радиоактивных веществ в них.</a:t>
            </a:r>
          </a:p>
          <a:p>
            <a:endParaRPr lang="ru-RU" dirty="0"/>
          </a:p>
        </p:txBody>
      </p:sp>
      <p:pic>
        <p:nvPicPr>
          <p:cNvPr id="7170" name="Picture 2" descr="https://theslide.ru/img/thumbs/20753115e53ca45071cb111769a9296e-800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" b="16181"/>
          <a:stretch/>
        </p:blipFill>
        <p:spPr bwMode="auto">
          <a:xfrm>
            <a:off x="1847528" y="116632"/>
            <a:ext cx="856895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527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3512" y="152400"/>
            <a:ext cx="8507288" cy="32427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Методы биотехнологии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223393" y="2485432"/>
            <a:ext cx="9036496" cy="4255937"/>
          </a:xfrm>
        </p:spPr>
        <p:txBody>
          <a:bodyPr>
            <a:normAutofit fontScale="92500" lnSpcReduction="10000"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>
                <a:solidFill>
                  <a:srgbClr val="FF0000"/>
                </a:solidFill>
              </a:rPr>
              <a:t>1.Метод культуры клеток и тканей</a:t>
            </a:r>
            <a:r>
              <a:rPr lang="ru-RU" dirty="0" smtClean="0"/>
              <a:t>-выращивание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smtClean="0"/>
              <a:t>на питательных средах.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2. Микроклональное размножение</a:t>
            </a:r>
            <a:r>
              <a:rPr lang="ru-RU" dirty="0" smtClean="0"/>
              <a:t>-получение генетически однородного, свободного от болезней потомства. Выращивание растения</a:t>
            </a:r>
            <a:r>
              <a:rPr lang="en-US" dirty="0" smtClean="0"/>
              <a:t> in vitro</a:t>
            </a:r>
            <a:r>
              <a:rPr lang="ru-RU" dirty="0" smtClean="0"/>
              <a:t> </a:t>
            </a:r>
          </a:p>
          <a:p>
            <a:endParaRPr lang="ru-RU" dirty="0"/>
          </a:p>
        </p:txBody>
      </p:sp>
      <p:pic>
        <p:nvPicPr>
          <p:cNvPr id="8196" name="Picture 4" descr="https://www.biosoil.ru/images/galleries/13/0000018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2" b="7582"/>
          <a:stretch/>
        </p:blipFill>
        <p:spPr bwMode="auto">
          <a:xfrm>
            <a:off x="1703512" y="872836"/>
            <a:ext cx="8572500" cy="385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806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1040</Words>
  <Application>Microsoft Office PowerPoint</Application>
  <PresentationFormat>Широкоэкранный</PresentationFormat>
  <Paragraphs>234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Wingdings</vt:lpstr>
      <vt:lpstr>Тема Office</vt:lpstr>
      <vt:lpstr>   Методы молекулярной биологии :</vt:lpstr>
      <vt:lpstr>Копилка знаний. Запишите:</vt:lpstr>
      <vt:lpstr>Презентация PowerPoint</vt:lpstr>
      <vt:lpstr>Методы молекулярной биологии </vt:lpstr>
      <vt:lpstr>Методы молекулярной биологии </vt:lpstr>
      <vt:lpstr>Копилка знаний: Методы цитологии</vt:lpstr>
      <vt:lpstr>Методы цитологии</vt:lpstr>
      <vt:lpstr>Презентация PowerPoint</vt:lpstr>
      <vt:lpstr>Методы биотехнологии</vt:lpstr>
      <vt:lpstr>Методы биотехнологии</vt:lpstr>
      <vt:lpstr>Методы биотехнологии</vt:lpstr>
      <vt:lpstr>Методы генной инженерии</vt:lpstr>
      <vt:lpstr>Методы генетики</vt:lpstr>
      <vt:lpstr>Методы генетики</vt:lpstr>
      <vt:lpstr>Методы генетики</vt:lpstr>
      <vt:lpstr>  4. Популяционно-генетический метод-анализ распределения значений признаков и частот аллелей в популяции (например, какая группа крови встречается в популяции)</vt:lpstr>
      <vt:lpstr>Методы генетики</vt:lpstr>
      <vt:lpstr> 7.Молекулярно-генетический метод-позволяет выявлять изменения (мутации) в генах.</vt:lpstr>
      <vt:lpstr>Методы селекции</vt:lpstr>
      <vt:lpstr> 3. Искусственный мутагенез-воздействие на организмы мутагенных факторов (химических веществ или излучения)</vt:lpstr>
      <vt:lpstr>Презентация PowerPoint</vt:lpstr>
      <vt:lpstr>                               Органоиды </vt:lpstr>
      <vt:lpstr>ПЛАЗМАТИЧЕСКАЯ МЕМБРАНА</vt:lpstr>
      <vt:lpstr>ЦИТОПЛАЗМА</vt:lpstr>
      <vt:lpstr>ЯДРО</vt:lpstr>
      <vt:lpstr>МИТОХОНДРИИ</vt:lpstr>
      <vt:lpstr>КОМПЛЕКС ГОЛЬДЖИ</vt:lpstr>
      <vt:lpstr>Эндоплазматическая сеть</vt:lpstr>
      <vt:lpstr>Презентация PowerPoint</vt:lpstr>
      <vt:lpstr>ЛИЗОСОМЫ</vt:lpstr>
      <vt:lpstr>Презентация PowerPoint</vt:lpstr>
      <vt:lpstr>Пластиды: хлоропласты, хромопласты, лейкопласты</vt:lpstr>
      <vt:lpstr>  Немембранные органеллы 1.Рибосомы:образованы 2мя субъединицами (большой и малой), содержат РНК и белок</vt:lpstr>
      <vt:lpstr>Рибосомы</vt:lpstr>
      <vt:lpstr>Презентация PowerPoint</vt:lpstr>
      <vt:lpstr>Презентация PowerPoint</vt:lpstr>
      <vt:lpstr>Презентация PowerPoint</vt:lpstr>
      <vt:lpstr>Образовательная ткань</vt:lpstr>
      <vt:lpstr>Презентация PowerPoint</vt:lpstr>
      <vt:lpstr>Презентация PowerPoint</vt:lpstr>
      <vt:lpstr>Механическая ткань (дополнение)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10</cp:revision>
  <dcterms:created xsi:type="dcterms:W3CDTF">2023-10-03T18:57:54Z</dcterms:created>
  <dcterms:modified xsi:type="dcterms:W3CDTF">2023-10-04T19:31:56Z</dcterms:modified>
</cp:coreProperties>
</file>